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8"/>
  </p:notesMasterIdLst>
  <p:handoutMasterIdLst>
    <p:handoutMasterId r:id="rId9"/>
  </p:handoutMasterIdLst>
  <p:sldIdLst>
    <p:sldId id="285" r:id="rId3"/>
    <p:sldId id="296" r:id="rId4"/>
    <p:sldId id="305" r:id="rId5"/>
    <p:sldId id="304" r:id="rId6"/>
    <p:sldId id="306" r:id="rId7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5" autoAdjust="0"/>
    <p:restoredTop sz="95512" autoAdjust="0"/>
  </p:normalViewPr>
  <p:slideViewPr>
    <p:cSldViewPr snapToGrid="0">
      <p:cViewPr varScale="1">
        <p:scale>
          <a:sx n="111" d="100"/>
          <a:sy n="111" d="100"/>
        </p:scale>
        <p:origin x="13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990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839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4331E-ADD3-485D-BB06-0196434D991E}" type="datetimeFigureOut">
              <a:rPr lang="en-NZ" smtClean="0"/>
              <a:t>1/03/2019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839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2CB0C-FA94-46D3-9B26-280EF41B143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79863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8C249-B94B-4492-9BA7-19C269E1F59F}" type="datetimeFigureOut">
              <a:rPr lang="en-NZ" smtClean="0"/>
              <a:t>1/03/2019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0DD03-A733-497A-9A4A-2C787DDC19F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48020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Community/health/wellbeing/social,</a:t>
            </a:r>
            <a:r>
              <a:rPr lang="en-NZ" baseline="0" dirty="0" smtClean="0"/>
              <a:t> sports and recreation, arts, culture and heritage, education, environment 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0DD03-A733-497A-9A4A-2C787DDC19FB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33902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0DD03-A733-497A-9A4A-2C787DDC19FB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72965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/>
              <a:t>1/03/2019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32167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/>
              <a:t>1/03/2019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12354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/>
              <a:t>1/03/2019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36765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1/03/2019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962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1/03/2019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7974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1/03/2019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472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1/03/2019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519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1/03/2019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589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1/03/2019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7419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1/03/2019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255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1/03/2019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897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/>
              <a:t>1/03/2019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878716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1/03/2019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4620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1/03/2019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5517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1/03/2019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3309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 sz="4400">
                <a:solidFill>
                  <a:srgbClr val="1F546B"/>
                </a:solidFill>
              </a:defRPr>
            </a:lvl1pPr>
          </a:lstStyle>
          <a:p>
            <a:r>
              <a:rPr lang="en-NZ" sz="4000" b="1" dirty="0" smtClean="0">
                <a:solidFill>
                  <a:srgbClr val="1F546B"/>
                </a:solidFill>
              </a:rPr>
              <a:t>Put your heading here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60000" indent="-360000">
              <a:spcBef>
                <a:spcPts val="0"/>
              </a:spcBef>
              <a:defRPr sz="2800">
                <a:solidFill>
                  <a:srgbClr val="1F546B"/>
                </a:solidFill>
              </a:defRPr>
            </a:lvl1pPr>
            <a:lvl2pPr marL="720000" indent="-360000">
              <a:spcBef>
                <a:spcPts val="600"/>
              </a:spcBef>
              <a:buClr>
                <a:schemeClr val="bg1">
                  <a:lumMod val="50000"/>
                </a:schemeClr>
              </a:buClr>
              <a:defRPr sz="2400">
                <a:solidFill>
                  <a:schemeClr val="bg1">
                    <a:lumMod val="50000"/>
                  </a:schemeClr>
                </a:solidFill>
              </a:defRPr>
            </a:lvl2pPr>
            <a:lvl3pPr marL="1080000" indent="-360000">
              <a:spcBef>
                <a:spcPts val="600"/>
              </a:spcBef>
              <a:defRPr sz="2000"/>
            </a:lvl3pPr>
            <a:lvl4pPr marL="1440000" indent="-360000">
              <a:spcBef>
                <a:spcPts val="600"/>
              </a:spcBef>
              <a:defRPr sz="1800"/>
            </a:lvl4pPr>
            <a:lvl5pPr marL="1800000" indent="-360000"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466520" y="4041475"/>
            <a:ext cx="144016" cy="4365104"/>
          </a:xfrm>
          <a:prstGeom prst="rect">
            <a:avLst/>
          </a:prstGeom>
        </p:spPr>
      </p:pic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5775884" y="6309320"/>
            <a:ext cx="30243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NZ" sz="1200" dirty="0" smtClean="0">
                <a:solidFill>
                  <a:prstClr val="black"/>
                </a:solidFill>
              </a:rPr>
              <a:t>Department of Internal Affairs</a:t>
            </a:r>
            <a:endParaRPr lang="en-NZ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616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 sz="4400">
                <a:solidFill>
                  <a:srgbClr val="1F546B"/>
                </a:solidFill>
              </a:defRPr>
            </a:lvl1pPr>
          </a:lstStyle>
          <a:p>
            <a:r>
              <a:rPr lang="en-NZ" sz="4000" b="1" dirty="0" smtClean="0">
                <a:solidFill>
                  <a:srgbClr val="1F546B"/>
                </a:solidFill>
              </a:rPr>
              <a:t>Put your heading here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60000" indent="-360000">
              <a:spcBef>
                <a:spcPts val="0"/>
              </a:spcBef>
              <a:defRPr sz="2800">
                <a:solidFill>
                  <a:srgbClr val="1F546B"/>
                </a:solidFill>
              </a:defRPr>
            </a:lvl1pPr>
            <a:lvl2pPr marL="720000" indent="-360000">
              <a:spcBef>
                <a:spcPts val="600"/>
              </a:spcBef>
              <a:buClr>
                <a:schemeClr val="bg1">
                  <a:lumMod val="50000"/>
                </a:schemeClr>
              </a:buClr>
              <a:defRPr sz="2400">
                <a:solidFill>
                  <a:schemeClr val="bg1">
                    <a:lumMod val="50000"/>
                  </a:schemeClr>
                </a:solidFill>
              </a:defRPr>
            </a:lvl2pPr>
            <a:lvl3pPr marL="1080000" indent="-360000">
              <a:spcBef>
                <a:spcPts val="600"/>
              </a:spcBef>
              <a:defRPr sz="2000"/>
            </a:lvl3pPr>
            <a:lvl4pPr marL="1440000" indent="-360000">
              <a:spcBef>
                <a:spcPts val="600"/>
              </a:spcBef>
              <a:defRPr sz="1800"/>
            </a:lvl4pPr>
            <a:lvl5pPr marL="1800000" indent="-360000"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466520" y="4041475"/>
            <a:ext cx="144016" cy="4365104"/>
          </a:xfrm>
          <a:prstGeom prst="rect">
            <a:avLst/>
          </a:prstGeom>
        </p:spPr>
      </p:pic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5775884" y="6309320"/>
            <a:ext cx="30243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NZ" sz="1200" dirty="0" smtClean="0">
                <a:solidFill>
                  <a:prstClr val="black"/>
                </a:solidFill>
              </a:rPr>
              <a:t>Department of Internal Affairs</a:t>
            </a:r>
            <a:endParaRPr lang="en-NZ" sz="1200" dirty="0">
              <a:solidFill>
                <a:prstClr val="black"/>
              </a:solidFill>
            </a:endParaRPr>
          </a:p>
        </p:txBody>
      </p:sp>
      <p:pic>
        <p:nvPicPr>
          <p:cNvPr id="12" name="Picture 11" descr="Typographic statements: It's all about helping make New Zealand better for New Zealanders" title="Typographic statements: It's all about helping make New Zealand better for New Zealander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5570" y="1656184"/>
            <a:ext cx="2576870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04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de bar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466520" y="4041475"/>
            <a:ext cx="144016" cy="4365104"/>
          </a:xfrm>
          <a:prstGeom prst="rect">
            <a:avLst/>
          </a:prstGeom>
        </p:spPr>
      </p:pic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5775884" y="6309320"/>
            <a:ext cx="30243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NZ" sz="1200" dirty="0" smtClean="0">
                <a:solidFill>
                  <a:prstClr val="black"/>
                </a:solidFill>
              </a:rPr>
              <a:t>Department of Internal Affairs</a:t>
            </a:r>
            <a:endParaRPr lang="en-NZ" sz="1200" dirty="0">
              <a:solidFill>
                <a:prstClr val="black"/>
              </a:solidFill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0"/>
            <a:ext cx="2987824" cy="6900002"/>
            <a:chOff x="0" y="0"/>
            <a:chExt cx="2987824" cy="6900002"/>
          </a:xfrm>
        </p:grpSpPr>
        <p:sp>
          <p:nvSpPr>
            <p:cNvPr id="8" name="TextBox 7"/>
            <p:cNvSpPr txBox="1"/>
            <p:nvPr/>
          </p:nvSpPr>
          <p:spPr>
            <a:xfrm>
              <a:off x="0" y="0"/>
              <a:ext cx="2987824" cy="6900002"/>
            </a:xfrm>
            <a:prstGeom prst="rect">
              <a:avLst/>
            </a:prstGeom>
            <a:solidFill>
              <a:srgbClr val="F7B46A"/>
            </a:solidFill>
          </p:spPr>
          <p:txBody>
            <a:bodyPr wrap="square" rtlCol="0">
              <a:spAutoFit/>
            </a:bodyPr>
            <a:lstStyle/>
            <a:p>
              <a:endParaRPr lang="en-NZ" dirty="0">
                <a:solidFill>
                  <a:prstClr val="black"/>
                </a:solidFill>
              </a:endParaRPr>
            </a:p>
          </p:txBody>
        </p:sp>
        <p:pic>
          <p:nvPicPr>
            <p:cNvPr id="9" name="Picture 8" descr="Typographic statement: A clear and powerful strategy" title="Typographic statement: A clear and powerful strategy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693" y="1838644"/>
              <a:ext cx="2526438" cy="3222714"/>
            </a:xfrm>
            <a:prstGeom prst="rect">
              <a:avLst/>
            </a:prstGeom>
          </p:spPr>
        </p:pic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327176" y="274638"/>
            <a:ext cx="5349280" cy="1143000"/>
          </a:xfrm>
        </p:spPr>
        <p:txBody>
          <a:bodyPr>
            <a:normAutofit/>
          </a:bodyPr>
          <a:lstStyle/>
          <a:p>
            <a:pPr algn="l"/>
            <a:r>
              <a:rPr lang="en-NZ" sz="4000" b="1" dirty="0" smtClean="0">
                <a:solidFill>
                  <a:srgbClr val="1F546B"/>
                </a:solidFill>
              </a:rPr>
              <a:t>Put your heading here</a:t>
            </a:r>
            <a:endParaRPr lang="en-NZ" sz="4000" b="1" dirty="0">
              <a:solidFill>
                <a:srgbClr val="1F546B"/>
              </a:solidFill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327176" y="1600200"/>
            <a:ext cx="5349280" cy="4525963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1F546B"/>
              </a:buClr>
              <a:buSzPct val="125000"/>
            </a:pPr>
            <a:r>
              <a:rPr lang="en-NZ" sz="2800" dirty="0" err="1" smtClean="0">
                <a:solidFill>
                  <a:srgbClr val="000000"/>
                </a:solidFill>
              </a:rPr>
              <a:t>Ulpa</a:t>
            </a:r>
            <a:r>
              <a:rPr lang="en-NZ" sz="2800" dirty="0" smtClean="0">
                <a:solidFill>
                  <a:srgbClr val="000000"/>
                </a:solidFill>
              </a:rPr>
              <a:t> </a:t>
            </a:r>
            <a:r>
              <a:rPr lang="en-NZ" sz="2800" dirty="0" err="1" smtClean="0">
                <a:solidFill>
                  <a:srgbClr val="000000"/>
                </a:solidFill>
              </a:rPr>
              <a:t>porro</a:t>
            </a:r>
            <a:r>
              <a:rPr lang="en-NZ" sz="2800" dirty="0" smtClean="0">
                <a:solidFill>
                  <a:srgbClr val="000000"/>
                </a:solidFill>
              </a:rPr>
              <a:t> </a:t>
            </a:r>
            <a:r>
              <a:rPr lang="en-NZ" sz="2800" dirty="0" err="1" smtClean="0">
                <a:solidFill>
                  <a:srgbClr val="000000"/>
                </a:solidFill>
              </a:rPr>
              <a:t>eatet</a:t>
            </a:r>
            <a:r>
              <a:rPr lang="en-NZ" sz="2800" dirty="0" smtClean="0">
                <a:solidFill>
                  <a:srgbClr val="000000"/>
                </a:solidFill>
              </a:rPr>
              <a:t> </a:t>
            </a:r>
            <a:r>
              <a:rPr lang="en-NZ" sz="2800" dirty="0" err="1" smtClean="0">
                <a:solidFill>
                  <a:srgbClr val="000000"/>
                </a:solidFill>
              </a:rPr>
              <a:t>ducitatur</a:t>
            </a:r>
            <a:r>
              <a:rPr lang="en-NZ" sz="2800" dirty="0" smtClean="0">
                <a:solidFill>
                  <a:srgbClr val="000000"/>
                </a:solidFill>
              </a:rPr>
              <a:t> </a:t>
            </a:r>
            <a:r>
              <a:rPr lang="en-NZ" sz="2800" b="1" dirty="0" err="1" smtClean="0">
                <a:solidFill>
                  <a:srgbClr val="A42F13"/>
                </a:solidFill>
              </a:rPr>
              <a:t>aut</a:t>
            </a:r>
            <a:r>
              <a:rPr lang="en-NZ" sz="2800" b="1" dirty="0" smtClean="0">
                <a:solidFill>
                  <a:srgbClr val="A42F13"/>
                </a:solidFill>
              </a:rPr>
              <a:t> </a:t>
            </a:r>
            <a:r>
              <a:rPr lang="en-NZ" sz="2800" b="1" dirty="0" err="1" smtClean="0">
                <a:solidFill>
                  <a:srgbClr val="A42F13"/>
                </a:solidFill>
              </a:rPr>
              <a:t>moluptatum</a:t>
            </a:r>
            <a:r>
              <a:rPr lang="en-NZ" sz="2800" dirty="0" smtClean="0">
                <a:solidFill>
                  <a:srgbClr val="000000"/>
                </a:solidFill>
              </a:rPr>
              <a:t>, </a:t>
            </a:r>
            <a:r>
              <a:rPr lang="en-NZ" sz="2800" dirty="0" err="1" smtClean="0">
                <a:solidFill>
                  <a:srgbClr val="000000"/>
                </a:solidFill>
              </a:rPr>
              <a:t>autatur</a:t>
            </a:r>
            <a:r>
              <a:rPr lang="en-NZ" sz="2800" dirty="0" smtClean="0">
                <a:solidFill>
                  <a:srgbClr val="000000"/>
                </a:solidFill>
              </a:rPr>
              <a:t>, </a:t>
            </a:r>
            <a:r>
              <a:rPr lang="en-NZ" sz="2800" dirty="0" err="1" smtClean="0">
                <a:solidFill>
                  <a:srgbClr val="000000"/>
                </a:solidFill>
              </a:rPr>
              <a:t>num</a:t>
            </a:r>
            <a:r>
              <a:rPr lang="en-NZ" sz="2800" dirty="0" smtClean="0">
                <a:solidFill>
                  <a:srgbClr val="000000"/>
                </a:solidFill>
              </a:rPr>
              <a:t> </a:t>
            </a:r>
            <a:r>
              <a:rPr lang="en-NZ" sz="2800" dirty="0" err="1" smtClean="0">
                <a:solidFill>
                  <a:srgbClr val="000000"/>
                </a:solidFill>
              </a:rPr>
              <a:t>esti</a:t>
            </a:r>
            <a:r>
              <a:rPr lang="en-NZ" sz="2800" dirty="0" smtClean="0">
                <a:solidFill>
                  <a:srgbClr val="000000"/>
                </a:solidFill>
              </a:rPr>
              <a:t> </a:t>
            </a:r>
            <a:r>
              <a:rPr lang="en-NZ" sz="2800" dirty="0" err="1" smtClean="0">
                <a:solidFill>
                  <a:srgbClr val="000000"/>
                </a:solidFill>
              </a:rPr>
              <a:t>quame</a:t>
            </a:r>
            <a:r>
              <a:rPr lang="en-NZ" sz="2800" dirty="0" smtClean="0">
                <a:solidFill>
                  <a:srgbClr val="000000"/>
                </a:solidFill>
              </a:rPr>
              <a:t> </a:t>
            </a:r>
            <a:r>
              <a:rPr lang="en-NZ" sz="2800" dirty="0" err="1" smtClean="0">
                <a:solidFill>
                  <a:srgbClr val="000000"/>
                </a:solidFill>
              </a:rPr>
              <a:t>dolo</a:t>
            </a:r>
            <a:r>
              <a:rPr lang="en-NZ" sz="2800" dirty="0" smtClean="0">
                <a:solidFill>
                  <a:srgbClr val="000000"/>
                </a:solidFill>
              </a:rPr>
              <a:t> </a:t>
            </a:r>
            <a:r>
              <a:rPr lang="en-NZ" sz="2800" dirty="0" err="1" smtClean="0">
                <a:solidFill>
                  <a:srgbClr val="000000"/>
                </a:solidFill>
              </a:rPr>
              <a:t>explacepe</a:t>
            </a:r>
            <a:r>
              <a:rPr lang="en-NZ" sz="2800" dirty="0" smtClean="0">
                <a:solidFill>
                  <a:srgbClr val="000000"/>
                </a:solidFill>
              </a:rPr>
              <a:t> et </a:t>
            </a:r>
            <a:r>
              <a:rPr lang="en-NZ" sz="2800" dirty="0" err="1" smtClean="0">
                <a:solidFill>
                  <a:srgbClr val="000000"/>
                </a:solidFill>
              </a:rPr>
              <a:t>landiti</a:t>
            </a:r>
            <a:r>
              <a:rPr lang="en-NZ" sz="2800" dirty="0" smtClean="0">
                <a:solidFill>
                  <a:srgbClr val="000000"/>
                </a:solidFill>
              </a:rPr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1F546B"/>
              </a:buClr>
              <a:buSzPct val="125000"/>
            </a:pPr>
            <a:r>
              <a:rPr lang="en-NZ" sz="2800" dirty="0" err="1" smtClean="0">
                <a:solidFill>
                  <a:srgbClr val="000000"/>
                </a:solidFill>
              </a:rPr>
              <a:t>Dolest</a:t>
            </a:r>
            <a:r>
              <a:rPr lang="en-NZ" sz="2800" dirty="0" smtClean="0">
                <a:solidFill>
                  <a:srgbClr val="000000"/>
                </a:solidFill>
              </a:rPr>
              <a:t> </a:t>
            </a:r>
            <a:r>
              <a:rPr lang="en-NZ" sz="2800" b="1" dirty="0" err="1" smtClean="0">
                <a:solidFill>
                  <a:srgbClr val="A42F13"/>
                </a:solidFill>
              </a:rPr>
              <a:t>odipienime</a:t>
            </a:r>
            <a:r>
              <a:rPr lang="en-NZ" sz="2800" b="1" dirty="0" smtClean="0">
                <a:solidFill>
                  <a:srgbClr val="A42F13"/>
                </a:solidFill>
              </a:rPr>
              <a:t> di </a:t>
            </a:r>
            <a:r>
              <a:rPr lang="en-NZ" sz="2800" b="1" dirty="0" err="1" smtClean="0">
                <a:solidFill>
                  <a:srgbClr val="A42F13"/>
                </a:solidFill>
              </a:rPr>
              <a:t>cusaepre</a:t>
            </a:r>
            <a:r>
              <a:rPr lang="en-NZ" sz="2800" dirty="0" smtClean="0">
                <a:solidFill>
                  <a:srgbClr val="000000"/>
                </a:solidFill>
              </a:rPr>
              <a:t>, </a:t>
            </a:r>
            <a:r>
              <a:rPr lang="en-NZ" sz="2800" dirty="0" err="1" smtClean="0">
                <a:solidFill>
                  <a:srgbClr val="000000"/>
                </a:solidFill>
              </a:rPr>
              <a:t>untotatus</a:t>
            </a:r>
            <a:r>
              <a:rPr lang="en-NZ" sz="2800" dirty="0" smtClean="0">
                <a:solidFill>
                  <a:srgbClr val="000000"/>
                </a:solidFill>
              </a:rPr>
              <a:t> </a:t>
            </a:r>
            <a:r>
              <a:rPr lang="en-NZ" sz="2800" dirty="0" err="1" smtClean="0">
                <a:solidFill>
                  <a:srgbClr val="000000"/>
                </a:solidFill>
              </a:rPr>
              <a:t>eum</a:t>
            </a:r>
            <a:r>
              <a:rPr lang="en-NZ" sz="2800" dirty="0" smtClean="0">
                <a:solidFill>
                  <a:srgbClr val="000000"/>
                </a:solidFill>
              </a:rPr>
              <a:t> </a:t>
            </a:r>
            <a:r>
              <a:rPr lang="en-NZ" sz="2800" dirty="0" err="1" smtClean="0">
                <a:solidFill>
                  <a:srgbClr val="000000"/>
                </a:solidFill>
              </a:rPr>
              <a:t>illic</a:t>
            </a:r>
            <a:r>
              <a:rPr lang="en-NZ" sz="2800" dirty="0" smtClean="0">
                <a:solidFill>
                  <a:srgbClr val="000000"/>
                </a:solidFill>
              </a:rPr>
              <a:t> tem </a:t>
            </a:r>
            <a:r>
              <a:rPr lang="en-NZ" sz="2800" dirty="0" err="1" smtClean="0">
                <a:solidFill>
                  <a:srgbClr val="000000"/>
                </a:solidFill>
              </a:rPr>
              <a:t>quiatur</a:t>
            </a:r>
            <a:r>
              <a:rPr lang="en-NZ" sz="2800" dirty="0" smtClean="0">
                <a:solidFill>
                  <a:srgbClr val="000000"/>
                </a:solidFill>
              </a:rPr>
              <a:t> </a:t>
            </a:r>
            <a:r>
              <a:rPr lang="en-NZ" sz="2800" dirty="0" err="1" smtClean="0">
                <a:solidFill>
                  <a:srgbClr val="000000"/>
                </a:solidFill>
              </a:rPr>
              <a:t>sam</a:t>
            </a:r>
            <a:r>
              <a:rPr lang="en-NZ" sz="2800" dirty="0" smtClean="0">
                <a:solidFill>
                  <a:srgbClr val="000000"/>
                </a:solidFill>
              </a:rPr>
              <a:t> </a:t>
            </a:r>
            <a:r>
              <a:rPr lang="en-NZ" sz="2800" dirty="0" err="1" smtClean="0">
                <a:solidFill>
                  <a:srgbClr val="000000"/>
                </a:solidFill>
              </a:rPr>
              <a:t>alignisqui</a:t>
            </a:r>
            <a:r>
              <a:rPr lang="en-NZ" sz="2800" dirty="0" smtClean="0">
                <a:solidFill>
                  <a:srgbClr val="000000"/>
                </a:solidFill>
              </a:rPr>
              <a:t> </a:t>
            </a:r>
            <a:r>
              <a:rPr lang="en-NZ" sz="2800" dirty="0" err="1" smtClean="0">
                <a:solidFill>
                  <a:srgbClr val="000000"/>
                </a:solidFill>
              </a:rPr>
              <a:t>totatur</a:t>
            </a:r>
            <a:endParaRPr lang="en-NZ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31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/>
              <a:t>1/03/2019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27830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/>
              <a:t>1/03/2019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74658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/>
              <a:t>1/03/2019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27616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/>
              <a:t>1/03/2019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24543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/>
              <a:t>1/03/2019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70352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/>
              <a:t>1/03/2019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7765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ADE4-F395-4C63-80EF-1A7499962626}" type="datetimeFigureOut">
              <a:rPr lang="en-NZ" smtClean="0"/>
              <a:t>1/03/2019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3F05-5813-4138-8BDA-63500916A64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6727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9ADE4-F395-4C63-80EF-1A7499962626}" type="datetimeFigureOut">
              <a:rPr lang="en-NZ" smtClean="0"/>
              <a:t>1/03/2019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E3F05-5813-4138-8BDA-63500916A64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58181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0">
              <a:scrgbClr r="0" g="0" b="0"/>
            </a:gs>
            <a:gs pos="0">
              <a:scrgbClr r="0" g="0" b="0"/>
            </a:gs>
            <a:gs pos="0">
              <a:scrgbClr r="0" g="0" b="0"/>
            </a:gs>
            <a:gs pos="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9ADE4-F395-4C63-80EF-1A7499962626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1/03/2019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E3F05-5813-4138-8BDA-63500916A648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12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1738"/>
            <a:ext cx="9144000" cy="609796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696" y="2295832"/>
            <a:ext cx="6674608" cy="290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58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1738"/>
            <a:ext cx="9144000" cy="60979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569" y="956019"/>
            <a:ext cx="8761518" cy="4710094"/>
          </a:xfrm>
          <a:solidFill>
            <a:srgbClr val="000099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NZ" sz="1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NZ" sz="3200" b="1" dirty="0" smtClean="0">
                <a:solidFill>
                  <a:schemeClr val="bg1"/>
                </a:solidFill>
              </a:rPr>
              <a:t>What, When and How?</a:t>
            </a:r>
            <a:endParaRPr lang="en-NZ" sz="3200" b="1" dirty="0">
              <a:solidFill>
                <a:schemeClr val="bg1"/>
              </a:solidFill>
            </a:endParaRPr>
          </a:p>
          <a:p>
            <a:r>
              <a:rPr lang="en-NZ" sz="2625" b="1" dirty="0">
                <a:solidFill>
                  <a:schemeClr val="bg1"/>
                </a:solidFill>
              </a:rPr>
              <a:t>N</a:t>
            </a:r>
            <a:r>
              <a:rPr lang="en-NZ" sz="2625" b="1" dirty="0" smtClean="0">
                <a:solidFill>
                  <a:schemeClr val="bg1"/>
                </a:solidFill>
              </a:rPr>
              <a:t>ot-for-profit </a:t>
            </a:r>
            <a:r>
              <a:rPr lang="en-NZ" sz="2625" b="1" dirty="0">
                <a:solidFill>
                  <a:schemeClr val="bg1"/>
                </a:solidFill>
              </a:rPr>
              <a:t>community </a:t>
            </a:r>
            <a:r>
              <a:rPr lang="en-NZ" sz="2625" b="1" dirty="0" smtClean="0">
                <a:solidFill>
                  <a:schemeClr val="bg1"/>
                </a:solidFill>
              </a:rPr>
              <a:t>organisations</a:t>
            </a:r>
          </a:p>
          <a:p>
            <a:r>
              <a:rPr lang="en-NZ" sz="2625" b="1" dirty="0" smtClean="0">
                <a:solidFill>
                  <a:schemeClr val="bg1"/>
                </a:solidFill>
              </a:rPr>
              <a:t>Both </a:t>
            </a:r>
            <a:r>
              <a:rPr lang="en-NZ" sz="2625" b="1" dirty="0">
                <a:solidFill>
                  <a:schemeClr val="bg1"/>
                </a:solidFill>
              </a:rPr>
              <a:t>project </a:t>
            </a:r>
            <a:r>
              <a:rPr lang="en-NZ" sz="2625" b="1" dirty="0" smtClean="0">
                <a:solidFill>
                  <a:schemeClr val="bg1"/>
                </a:solidFill>
              </a:rPr>
              <a:t>and programme/operational costs </a:t>
            </a:r>
            <a:endParaRPr lang="en-NZ" sz="2625" b="1" dirty="0">
              <a:solidFill>
                <a:schemeClr val="bg1"/>
              </a:solidFill>
            </a:endParaRPr>
          </a:p>
          <a:p>
            <a:r>
              <a:rPr lang="en-NZ" sz="2625" b="1" dirty="0" smtClean="0">
                <a:solidFill>
                  <a:schemeClr val="bg1"/>
                </a:solidFill>
              </a:rPr>
              <a:t>Our Grants Policy sets out our eligibility criteria (exclusions include retrospective initiatives, and commercial, school, and central/local government projects)</a:t>
            </a:r>
          </a:p>
          <a:p>
            <a:r>
              <a:rPr lang="en-NZ" sz="2625" b="1" dirty="0">
                <a:solidFill>
                  <a:schemeClr val="bg1"/>
                </a:solidFill>
              </a:rPr>
              <a:t>4 rounds up to $10,000; 2 rounds over $10,000; one round by invitation only.  About a 2 month turn </a:t>
            </a:r>
            <a:r>
              <a:rPr lang="en-NZ" sz="2625" b="1" dirty="0" smtClean="0">
                <a:solidFill>
                  <a:schemeClr val="bg1"/>
                </a:solidFill>
              </a:rPr>
              <a:t>around</a:t>
            </a:r>
          </a:p>
          <a:p>
            <a:r>
              <a:rPr lang="en-NZ" sz="2625" b="1" dirty="0" smtClean="0">
                <a:solidFill>
                  <a:schemeClr val="bg1"/>
                </a:solidFill>
              </a:rPr>
              <a:t>Our online application form and process is tightly structured to ensure that every applicant presents Trustees with the most relevant information </a:t>
            </a:r>
            <a:endParaRPr lang="en-NZ" sz="2625" b="1" dirty="0">
              <a:solidFill>
                <a:schemeClr val="bg1"/>
              </a:solidFill>
            </a:endParaRPr>
          </a:p>
          <a:p>
            <a:endParaRPr lang="en-NZ" sz="1800" b="1" dirty="0"/>
          </a:p>
          <a:p>
            <a:endParaRPr lang="en-NZ" sz="1800" b="1" dirty="0"/>
          </a:p>
          <a:p>
            <a:endParaRPr lang="en-NZ" sz="1800" b="1" dirty="0"/>
          </a:p>
          <a:p>
            <a:endParaRPr lang="en-NZ" sz="1800" b="1" dirty="0"/>
          </a:p>
          <a:p>
            <a:endParaRPr lang="en-NZ" sz="1800" b="1" dirty="0"/>
          </a:p>
          <a:p>
            <a:endParaRPr lang="en-NZ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580" y="5371210"/>
            <a:ext cx="3822464" cy="133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59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1738"/>
            <a:ext cx="9144000" cy="60979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569" y="956019"/>
            <a:ext cx="8761518" cy="5187606"/>
          </a:xfrm>
          <a:solidFill>
            <a:srgbClr val="000099"/>
          </a:solidFill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NZ" sz="1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NZ" sz="5800" b="1" dirty="0" smtClean="0">
                <a:solidFill>
                  <a:schemeClr val="bg1"/>
                </a:solidFill>
              </a:rPr>
              <a:t>What do we look for in a successful application?</a:t>
            </a:r>
          </a:p>
          <a:p>
            <a:pPr marL="0" indent="0">
              <a:buNone/>
            </a:pPr>
            <a:endParaRPr lang="en-NZ" sz="1300" b="1" dirty="0" smtClean="0">
              <a:solidFill>
                <a:schemeClr val="bg1"/>
              </a:solidFill>
            </a:endParaRPr>
          </a:p>
          <a:p>
            <a:r>
              <a:rPr lang="en-NZ" sz="3500" b="1" dirty="0" smtClean="0">
                <a:solidFill>
                  <a:schemeClr val="bg1"/>
                </a:solidFill>
              </a:rPr>
              <a:t>Evidence of local/regional support and impact, </a:t>
            </a:r>
            <a:r>
              <a:rPr lang="en-NZ" sz="3500" b="1" dirty="0" err="1" smtClean="0">
                <a:solidFill>
                  <a:schemeClr val="bg1"/>
                </a:solidFill>
              </a:rPr>
              <a:t>eg</a:t>
            </a:r>
            <a:endParaRPr lang="en-NZ" sz="35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NZ" sz="3500" b="1" dirty="0" smtClean="0">
                <a:solidFill>
                  <a:schemeClr val="bg1"/>
                </a:solidFill>
              </a:rPr>
              <a:t>    Who exactly is going to use and benefit from your proposal? How? </a:t>
            </a:r>
          </a:p>
          <a:p>
            <a:pPr marL="0" indent="0">
              <a:buNone/>
            </a:pPr>
            <a:r>
              <a:rPr lang="en-NZ" sz="3500" b="1" dirty="0">
                <a:solidFill>
                  <a:schemeClr val="bg1"/>
                </a:solidFill>
              </a:rPr>
              <a:t> </a:t>
            </a:r>
            <a:r>
              <a:rPr lang="en-NZ" sz="3500" b="1" dirty="0" smtClean="0">
                <a:solidFill>
                  <a:schemeClr val="bg1"/>
                </a:solidFill>
              </a:rPr>
              <a:t>   How do you know that these people will engage with you to</a:t>
            </a:r>
            <a:r>
              <a:rPr lang="en-NZ" sz="3500" b="1" dirty="0">
                <a:solidFill>
                  <a:schemeClr val="bg1"/>
                </a:solidFill>
              </a:rPr>
              <a:t> </a:t>
            </a:r>
            <a:r>
              <a:rPr lang="en-NZ" sz="3500" b="1" dirty="0" smtClean="0">
                <a:solidFill>
                  <a:schemeClr val="bg1"/>
                </a:solidFill>
              </a:rPr>
              <a:t>achieve the outcomes              </a:t>
            </a:r>
          </a:p>
          <a:p>
            <a:pPr marL="0" indent="0">
              <a:buNone/>
            </a:pPr>
            <a:r>
              <a:rPr lang="en-NZ" sz="3500" b="1" dirty="0" smtClean="0">
                <a:solidFill>
                  <a:schemeClr val="bg1"/>
                </a:solidFill>
              </a:rPr>
              <a:t>    you describe for them? </a:t>
            </a:r>
          </a:p>
          <a:p>
            <a:pPr marL="0" indent="0">
              <a:buNone/>
            </a:pPr>
            <a:r>
              <a:rPr lang="en-NZ" sz="3500" b="1" dirty="0" smtClean="0">
                <a:solidFill>
                  <a:schemeClr val="bg1"/>
                </a:solidFill>
              </a:rPr>
              <a:t>    What environmental impacts are you creating? </a:t>
            </a:r>
          </a:p>
          <a:p>
            <a:r>
              <a:rPr lang="en-NZ" sz="3500" b="1" dirty="0" smtClean="0">
                <a:solidFill>
                  <a:schemeClr val="bg1"/>
                </a:solidFill>
              </a:rPr>
              <a:t>Absence of risk factors, </a:t>
            </a:r>
            <a:r>
              <a:rPr lang="en-NZ" sz="3500" b="1" dirty="0" err="1" smtClean="0">
                <a:solidFill>
                  <a:schemeClr val="bg1"/>
                </a:solidFill>
              </a:rPr>
              <a:t>eg</a:t>
            </a:r>
            <a:endParaRPr lang="en-NZ" sz="35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NZ" sz="3500" b="1" dirty="0">
                <a:solidFill>
                  <a:schemeClr val="bg1"/>
                </a:solidFill>
              </a:rPr>
              <a:t> </a:t>
            </a:r>
            <a:r>
              <a:rPr lang="en-NZ" sz="3500" b="1" dirty="0" smtClean="0">
                <a:solidFill>
                  <a:schemeClr val="bg1"/>
                </a:solidFill>
              </a:rPr>
              <a:t>   Do you have the governance/professional capability and capacity to deliver? </a:t>
            </a:r>
          </a:p>
          <a:p>
            <a:pPr marL="0" indent="0">
              <a:buNone/>
            </a:pPr>
            <a:r>
              <a:rPr lang="en-NZ" sz="3500" b="1" dirty="0" smtClean="0">
                <a:solidFill>
                  <a:schemeClr val="bg1"/>
                </a:solidFill>
              </a:rPr>
              <a:t>    Do you have appropriate financial and project management processes in place?</a:t>
            </a:r>
          </a:p>
          <a:p>
            <a:pPr marL="0" indent="0">
              <a:buNone/>
            </a:pPr>
            <a:r>
              <a:rPr lang="en-NZ" sz="3500" b="1" dirty="0">
                <a:solidFill>
                  <a:schemeClr val="bg1"/>
                </a:solidFill>
              </a:rPr>
              <a:t> </a:t>
            </a:r>
            <a:r>
              <a:rPr lang="en-NZ" sz="3500" b="1" dirty="0" smtClean="0">
                <a:solidFill>
                  <a:schemeClr val="bg1"/>
                </a:solidFill>
              </a:rPr>
              <a:t>   Is </a:t>
            </a:r>
            <a:r>
              <a:rPr lang="en-NZ" sz="3500" b="1" dirty="0">
                <a:solidFill>
                  <a:schemeClr val="bg1"/>
                </a:solidFill>
              </a:rPr>
              <a:t>any one else already offering something similar? Are you working together?</a:t>
            </a:r>
          </a:p>
          <a:p>
            <a:r>
              <a:rPr lang="en-NZ" sz="3500" b="1" dirty="0" smtClean="0">
                <a:solidFill>
                  <a:schemeClr val="bg1"/>
                </a:solidFill>
              </a:rPr>
              <a:t>Evidence that a hand up is required. Trustees will consider any government contracts you hold, other fundraising you have tried, your reserves and investments, and the contributions made by your members and volunteers.</a:t>
            </a:r>
          </a:p>
          <a:p>
            <a:r>
              <a:rPr lang="en-NZ" sz="3500" b="1" dirty="0" smtClean="0">
                <a:solidFill>
                  <a:schemeClr val="bg1"/>
                </a:solidFill>
              </a:rPr>
              <a:t>Equity/comparative factors</a:t>
            </a:r>
            <a:endParaRPr lang="en-NZ" sz="3500" b="1" dirty="0"/>
          </a:p>
          <a:p>
            <a:endParaRPr lang="en-NZ" sz="1800" b="1" dirty="0"/>
          </a:p>
          <a:p>
            <a:endParaRPr lang="en-NZ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436" y="5451894"/>
            <a:ext cx="3590608" cy="124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33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1738"/>
            <a:ext cx="9144000" cy="60979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83" y="1013858"/>
            <a:ext cx="8633629" cy="4843478"/>
          </a:xfrm>
          <a:solidFill>
            <a:srgbClr val="000099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en-NZ" sz="6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NZ" sz="3200" b="1" dirty="0" smtClean="0">
                <a:solidFill>
                  <a:schemeClr val="bg1"/>
                </a:solidFill>
              </a:rPr>
              <a:t>Ask the Community Relations Manager about</a:t>
            </a:r>
            <a:endParaRPr lang="en-NZ" sz="3200" b="1" dirty="0">
              <a:solidFill>
                <a:schemeClr val="bg1"/>
              </a:solidFill>
            </a:endParaRPr>
          </a:p>
          <a:p>
            <a:r>
              <a:rPr lang="en-NZ" sz="2625" b="1" dirty="0">
                <a:solidFill>
                  <a:schemeClr val="bg1"/>
                </a:solidFill>
              </a:rPr>
              <a:t>Eligibility (organisation or project)</a:t>
            </a:r>
          </a:p>
          <a:p>
            <a:r>
              <a:rPr lang="en-NZ" sz="2625" b="1" dirty="0">
                <a:solidFill>
                  <a:schemeClr val="bg1"/>
                </a:solidFill>
              </a:rPr>
              <a:t>Timing </a:t>
            </a:r>
            <a:r>
              <a:rPr lang="en-NZ" sz="2625" b="1" dirty="0" smtClean="0">
                <a:solidFill>
                  <a:schemeClr val="bg1"/>
                </a:solidFill>
              </a:rPr>
              <a:t>(grant </a:t>
            </a:r>
            <a:r>
              <a:rPr lang="en-NZ" sz="2625" b="1" dirty="0">
                <a:solidFill>
                  <a:schemeClr val="bg1"/>
                </a:solidFill>
              </a:rPr>
              <a:t>rounds)</a:t>
            </a:r>
          </a:p>
          <a:p>
            <a:r>
              <a:rPr lang="en-NZ" sz="2625" b="1" dirty="0">
                <a:solidFill>
                  <a:schemeClr val="bg1"/>
                </a:solidFill>
              </a:rPr>
              <a:t>Previous </a:t>
            </a:r>
            <a:r>
              <a:rPr lang="en-NZ" sz="2625" b="1" dirty="0" smtClean="0">
                <a:solidFill>
                  <a:schemeClr val="bg1"/>
                </a:solidFill>
              </a:rPr>
              <a:t>grants </a:t>
            </a:r>
            <a:r>
              <a:rPr lang="en-NZ" sz="2625" b="1" dirty="0">
                <a:solidFill>
                  <a:schemeClr val="bg1"/>
                </a:solidFill>
              </a:rPr>
              <a:t>and outcomes</a:t>
            </a:r>
          </a:p>
          <a:p>
            <a:r>
              <a:rPr lang="en-NZ" sz="2625" b="1" dirty="0">
                <a:solidFill>
                  <a:schemeClr val="bg1"/>
                </a:solidFill>
              </a:rPr>
              <a:t>Online application process</a:t>
            </a:r>
          </a:p>
          <a:p>
            <a:r>
              <a:rPr lang="en-NZ" sz="2625" b="1" dirty="0">
                <a:solidFill>
                  <a:schemeClr val="bg1"/>
                </a:solidFill>
              </a:rPr>
              <a:t>Application questions and attachments</a:t>
            </a:r>
          </a:p>
          <a:p>
            <a:r>
              <a:rPr lang="en-NZ" sz="2625" b="1" dirty="0">
                <a:solidFill>
                  <a:schemeClr val="bg1"/>
                </a:solidFill>
              </a:rPr>
              <a:t>Telling your story, identifying outcomes</a:t>
            </a:r>
          </a:p>
          <a:p>
            <a:r>
              <a:rPr lang="en-NZ" sz="2625" b="1" dirty="0">
                <a:solidFill>
                  <a:schemeClr val="bg1"/>
                </a:solidFill>
              </a:rPr>
              <a:t>Accountability reporting and acknowledgement</a:t>
            </a:r>
          </a:p>
          <a:p>
            <a:pPr marL="0" indent="0">
              <a:buNone/>
            </a:pPr>
            <a:endParaRPr lang="en-NZ" sz="1800" b="1" dirty="0"/>
          </a:p>
          <a:p>
            <a:endParaRPr lang="en-NZ" sz="1800" b="1" dirty="0"/>
          </a:p>
          <a:p>
            <a:endParaRPr lang="en-NZ" sz="1800" b="1" dirty="0"/>
          </a:p>
          <a:p>
            <a:endParaRPr lang="en-NZ" sz="1800" b="1" dirty="0"/>
          </a:p>
          <a:p>
            <a:endParaRPr lang="en-NZ" sz="1800" b="1" dirty="0"/>
          </a:p>
          <a:p>
            <a:endParaRPr lang="en-NZ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186" y="5373798"/>
            <a:ext cx="3822464" cy="133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8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1738"/>
            <a:ext cx="9144000" cy="6097961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04" y="837454"/>
            <a:ext cx="8739792" cy="5826528"/>
          </a:xfrm>
        </p:spPr>
      </p:pic>
      <p:sp>
        <p:nvSpPr>
          <p:cNvPr id="3" name="Rectangle 2"/>
          <p:cNvSpPr/>
          <p:nvPr/>
        </p:nvSpPr>
        <p:spPr>
          <a:xfrm>
            <a:off x="313879" y="5152249"/>
            <a:ext cx="8516242" cy="1015663"/>
          </a:xfrm>
          <a:prstGeom prst="rect">
            <a:avLst/>
          </a:prstGeom>
          <a:solidFill>
            <a:srgbClr val="000099"/>
          </a:solidFill>
        </p:spPr>
        <p:txBody>
          <a:bodyPr wrap="square">
            <a:spAutoFit/>
          </a:bodyPr>
          <a:lstStyle/>
          <a:p>
            <a:r>
              <a:rPr lang="en-NZ" sz="2250" b="1" dirty="0">
                <a:solidFill>
                  <a:prstClr val="white"/>
                </a:solidFill>
              </a:rPr>
              <a:t>Community House: Not-for-profit and voluntary agencies building a vibrant community together</a:t>
            </a:r>
            <a:r>
              <a:rPr lang="en-NZ" sz="3750" b="1" dirty="0">
                <a:solidFill>
                  <a:srgbClr val="000099"/>
                </a:solidFill>
              </a:rPr>
              <a:t>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114" y="5727940"/>
            <a:ext cx="2884834" cy="10039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049" y="5806731"/>
            <a:ext cx="951013" cy="85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42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1063</TotalTime>
  <Words>301</Words>
  <Application>Microsoft Office PowerPoint</Application>
  <PresentationFormat>On-screen Show (4:3)</PresentationFormat>
  <Paragraphs>45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1_Office Theme</vt:lpstr>
      <vt:lpstr>PowerPoint Presentation</vt:lpstr>
      <vt:lpstr> </vt:lpstr>
      <vt:lpstr> </vt:lpstr>
      <vt:lpstr>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Clive</dc:creator>
  <cp:lastModifiedBy>Clive</cp:lastModifiedBy>
  <cp:revision>63</cp:revision>
  <cp:lastPrinted>2017-09-06T02:33:51Z</cp:lastPrinted>
  <dcterms:created xsi:type="dcterms:W3CDTF">2017-08-25T02:36:26Z</dcterms:created>
  <dcterms:modified xsi:type="dcterms:W3CDTF">2019-02-28T22:08:31Z</dcterms:modified>
</cp:coreProperties>
</file>